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Proxima Nova" panose="020B0604020202020204" charset="0"/>
      <p:regular r:id="rId60"/>
      <p:bold r:id="rId61"/>
      <p:italic r:id="rId62"/>
      <p:boldItalic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jYygtcRoXMBvB7pose4elVTYXyr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shti Gupta" initials="" lastIdx="16" clrIdx="0"/>
  <p:cmAuthor id="1" name="Prachi Agrawal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C2286-8328-4CA1-9156-02AA99F8DE27}">
  <a:tblStyle styleId="{94AC2286-8328-4CA1-9156-02AA99F8DE2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D4C63E-4916-460B-AD6E-9764E4A239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4C2572-8665-43DC-AAD1-BDCE5B3F531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6-24T12:58:00.002" idx="1">
    <p:pos x="6000" y="0"/>
    <p:text>Let's mention that multiple options may be correct.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JsHUGnM"/>
      </p:ext>
    </p:extLst>
  </p:cm>
  <p:cm authorId="1" dt="2020-06-24T12:58:00.002" idx="1">
    <p:pos x="6000" y="0"/>
    <p:text>Done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JtWSyk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5" name="Google Shape;7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4" name="Google Shape;7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8060bc4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g88060bc4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ab37055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g8ab37055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ab370557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g8ab370557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8060bc44e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4" name="Google Shape;814;g88060bc44e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8060bc44e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0" name="Google Shape;830;g88060bc44e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8060bc44e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g88060bc44e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8060bc44e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2" name="Google Shape;862;g88060bc44e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8060bc44e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g88060bc44e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8060bc44e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4" name="Google Shape;894;g88060bc44e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8060bc44e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88060bc44e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8060bc4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88060bc4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4" name="Google Shape;9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3" name="Google Shape;9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8060bc44e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4" name="Google Shape;944;g88060bc44e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8060bc44e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5" name="Google Shape;955;g88060bc44e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8060bc44e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5" name="Google Shape;965;g88060bc44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8060bc44e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88060bc44e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8060bc44e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g88060bc44e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88060bc44e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9" name="Google Shape;999;g88060bc44e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8060bc44e_0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5" name="Google Shape;1015;g88060bc44e_0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88060bc44e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1" name="Google Shape;1031;g88060bc44e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8060bc44e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5" name="Google Shape;1055;g88060bc44e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8060bc44e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g88060bc44e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8060bc44e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1" name="Google Shape;1071;g88060bc44e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8060bc44e_0_1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88060bc44e_0_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3" name="Google Shape;11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8060bc4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88060bc4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88060bc44e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0" name="Google Shape;1110;g88060bc44e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8060bc44e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88060bc44e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8060bc44e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7" name="Google Shape;1127;g88060bc44e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8060bc44e_0_1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3" name="Google Shape;1143;g88060bc44e_0_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8060bc44e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88060bc44e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7" name="Google Shape;1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8060bc44e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g88060bc44e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8060bc4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1" name="Google Shape;1181;g88060bc4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0" name="Google Shape;1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8" name="Google Shape;1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8060bc4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88060bc4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8060bc44e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g88060bc44e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8060bc44e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g88060bc44e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8060bc44e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3" name="Google Shape;703;g88060bc44e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8060bc44e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9" name="Google Shape;719;g88060bc44e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Google Shape;1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5" name="Google Shape;1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9" name="Google Shape;209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9" name="Google Shape;249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0" name="Google Shape;25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85" name="Google Shape;85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99" name="Google Shape;99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2/Concept%20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2/Concept%2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2/Concept%20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frame#Attribut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2/Project%20Work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github.com/upgrad-edu/tm-webtech-examples/blob/master/Session%202/Hands-On%20Coding.html" TargetMode="External"/><Relationship Id="rId4" Type="http://schemas.openxmlformats.org/officeDocument/2006/relationships/hyperlink" Target="https://github.com/upgrad-edu/tm-webtech-examples/blob/master/Session%202/Hands-On%20Stub%20Code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6" name="Google Shape;61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6"/>
          <p:cNvSpPr txBox="1"/>
          <p:nvPr/>
        </p:nvSpPr>
        <p:spPr>
          <a:xfrm>
            <a:off x="638175" y="65490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0" name="Google Shape;740;p6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reate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ables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reate </a:t>
            </a:r>
            <a:r>
              <a:rPr lang="en-IN">
                <a:solidFill>
                  <a:schemeClr val="lt1"/>
                </a:solidFill>
              </a:rPr>
              <a:t>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reate a </a:t>
            </a:r>
            <a:r>
              <a:rPr lang="en-IN">
                <a:solidFill>
                  <a:schemeClr val="lt1"/>
                </a:solidFill>
              </a:rPr>
              <a:t>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rop</a:t>
            </a:r>
            <a:r>
              <a:rPr lang="en-IN">
                <a:solidFill>
                  <a:schemeClr val="lt1"/>
                </a:solidFill>
              </a:rPr>
              <a:t>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own List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YouTube</a:t>
            </a:r>
            <a:r>
              <a:rPr lang="en-IN">
                <a:solidFill>
                  <a:schemeClr val="lt1"/>
                </a:solidFill>
              </a:rPr>
              <a:t> V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ideos on </a:t>
            </a:r>
            <a:r>
              <a:rPr lang="en-IN">
                <a:solidFill>
                  <a:schemeClr val="lt1"/>
                </a:solidFill>
              </a:rPr>
              <a:t>Your 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ebsite?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Begin Developing the Recipes Website Project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900" y="1444675"/>
            <a:ext cx="2703875" cy="27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4"/>
          <p:cNvSpPr txBox="1"/>
          <p:nvPr/>
        </p:nvSpPr>
        <p:spPr>
          <a:xfrm>
            <a:off x="349340" y="2141800"/>
            <a:ext cx="58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Tables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49" name="Google Shape;7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601" y="943787"/>
            <a:ext cx="5794325" cy="32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p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Tables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" name="Google Shape;756;p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"/>
          <p:cNvSpPr txBox="1"/>
          <p:nvPr/>
        </p:nvSpPr>
        <p:spPr>
          <a:xfrm>
            <a:off x="386001" y="654275"/>
            <a:ext cx="21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Elements of a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able</a:t>
            </a:r>
            <a:endParaRPr/>
          </a:p>
        </p:txBody>
      </p:sp>
      <p:graphicFrame>
        <p:nvGraphicFramePr>
          <p:cNvPr id="758" name="Google Shape;758;p7"/>
          <p:cNvGraphicFramePr/>
          <p:nvPr/>
        </p:nvGraphicFramePr>
        <p:xfrm>
          <a:off x="1444625" y="1994563"/>
          <a:ext cx="6096000" cy="1483400"/>
        </p:xfrm>
        <a:graphic>
          <a:graphicData uri="http://schemas.openxmlformats.org/drawingml/2006/table">
            <a:tbl>
              <a:tblPr firstRow="1" bandRow="1">
                <a:noFill/>
                <a:tableStyleId>{94AC2286-8328-4CA1-9156-02AA99F8DE27}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/>
                        <a:t>Column Header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/>
                        <a:t>Column Header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u="none" strike="noStrike" cap="none"/>
                        <a:t>Column Header 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Row 1 – Column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Row 1 – Column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Row 1 – Column 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2 – Column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2 – Column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2 – Column 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3 – Column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3 – Column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Row 3 – Column 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9" name="Google Shape;759;p7"/>
          <p:cNvSpPr txBox="1"/>
          <p:nvPr/>
        </p:nvSpPr>
        <p:spPr>
          <a:xfrm>
            <a:off x="1444625" y="1318527"/>
            <a:ext cx="654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&lt;table&gt;</a:t>
            </a:r>
            <a:endParaRPr/>
          </a:p>
        </p:txBody>
      </p:sp>
      <p:cxnSp>
        <p:nvCxnSpPr>
          <p:cNvPr id="760" name="Google Shape;760;p7"/>
          <p:cNvCxnSpPr/>
          <p:nvPr/>
        </p:nvCxnSpPr>
        <p:spPr>
          <a:xfrm flipH="1">
            <a:off x="826383" y="1463103"/>
            <a:ext cx="590700" cy="105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7"/>
          <p:cNvCxnSpPr/>
          <p:nvPr/>
        </p:nvCxnSpPr>
        <p:spPr>
          <a:xfrm>
            <a:off x="826275" y="1473500"/>
            <a:ext cx="13800" cy="23823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2" name="Google Shape;762;p7"/>
          <p:cNvCxnSpPr/>
          <p:nvPr/>
        </p:nvCxnSpPr>
        <p:spPr>
          <a:xfrm rot="10800000" flipH="1">
            <a:off x="840025" y="3842100"/>
            <a:ext cx="7450200" cy="13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3" name="Google Shape;763;p7"/>
          <p:cNvCxnSpPr/>
          <p:nvPr/>
        </p:nvCxnSpPr>
        <p:spPr>
          <a:xfrm rot="10800000" flipH="1">
            <a:off x="8290200" y="1418425"/>
            <a:ext cx="13800" cy="24237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" name="Google Shape;764;p7"/>
          <p:cNvCxnSpPr>
            <a:endCxn id="759" idx="3"/>
          </p:cNvCxnSpPr>
          <p:nvPr/>
        </p:nvCxnSpPr>
        <p:spPr>
          <a:xfrm flipH="1">
            <a:off x="2098925" y="1418427"/>
            <a:ext cx="6204900" cy="309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5" name="Google Shape;765;p7"/>
          <p:cNvCxnSpPr/>
          <p:nvPr/>
        </p:nvCxnSpPr>
        <p:spPr>
          <a:xfrm rot="10800000">
            <a:off x="1272000" y="1673275"/>
            <a:ext cx="8700" cy="392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6" name="Google Shape;766;p7"/>
          <p:cNvCxnSpPr/>
          <p:nvPr/>
        </p:nvCxnSpPr>
        <p:spPr>
          <a:xfrm rot="10800000" flipH="1">
            <a:off x="1280700" y="1677675"/>
            <a:ext cx="2623500" cy="2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7" name="Google Shape;767;p7"/>
          <p:cNvSpPr txBox="1"/>
          <p:nvPr/>
        </p:nvSpPr>
        <p:spPr>
          <a:xfrm>
            <a:off x="3921420" y="1549802"/>
            <a:ext cx="700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&lt;thead&gt;</a:t>
            </a:r>
            <a:endParaRPr/>
          </a:p>
        </p:txBody>
      </p:sp>
      <p:cxnSp>
        <p:nvCxnSpPr>
          <p:cNvPr id="768" name="Google Shape;768;p7"/>
          <p:cNvCxnSpPr/>
          <p:nvPr/>
        </p:nvCxnSpPr>
        <p:spPr>
          <a:xfrm rot="10800000" flipH="1">
            <a:off x="4687294" y="1666325"/>
            <a:ext cx="3437700" cy="11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9" name="Google Shape;769;p7"/>
          <p:cNvCxnSpPr/>
          <p:nvPr/>
        </p:nvCxnSpPr>
        <p:spPr>
          <a:xfrm>
            <a:off x="8124098" y="1663904"/>
            <a:ext cx="900" cy="4569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0" name="Google Shape;770;p7"/>
          <p:cNvCxnSpPr/>
          <p:nvPr/>
        </p:nvCxnSpPr>
        <p:spPr>
          <a:xfrm rot="10800000">
            <a:off x="1244627" y="2504661"/>
            <a:ext cx="138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7"/>
          <p:cNvCxnSpPr/>
          <p:nvPr/>
        </p:nvCxnSpPr>
        <p:spPr>
          <a:xfrm>
            <a:off x="1244562" y="2512612"/>
            <a:ext cx="0" cy="11451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2" name="Google Shape;772;p7"/>
          <p:cNvCxnSpPr/>
          <p:nvPr/>
        </p:nvCxnSpPr>
        <p:spPr>
          <a:xfrm>
            <a:off x="1244562" y="3649649"/>
            <a:ext cx="68577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3" name="Google Shape;773;p7"/>
          <p:cNvCxnSpPr/>
          <p:nvPr/>
        </p:nvCxnSpPr>
        <p:spPr>
          <a:xfrm rot="10800000">
            <a:off x="8110330" y="2433000"/>
            <a:ext cx="0" cy="12246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7"/>
          <p:cNvCxnSpPr/>
          <p:nvPr/>
        </p:nvCxnSpPr>
        <p:spPr>
          <a:xfrm rot="10800000">
            <a:off x="7548430" y="2433099"/>
            <a:ext cx="561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5" name="Google Shape;775;p7"/>
          <p:cNvSpPr txBox="1"/>
          <p:nvPr/>
        </p:nvSpPr>
        <p:spPr>
          <a:xfrm>
            <a:off x="7483044" y="3404894"/>
            <a:ext cx="692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&lt;tbody&gt;</a:t>
            </a:r>
            <a:endParaRPr/>
          </a:p>
        </p:txBody>
      </p:sp>
      <p:sp>
        <p:nvSpPr>
          <p:cNvPr id="776" name="Google Shape;776;p7"/>
          <p:cNvSpPr txBox="1"/>
          <p:nvPr/>
        </p:nvSpPr>
        <p:spPr>
          <a:xfrm>
            <a:off x="441788" y="3149445"/>
            <a:ext cx="43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&lt;tr&gt;</a:t>
            </a:r>
            <a:endParaRPr/>
          </a:p>
        </p:txBody>
      </p:sp>
      <p:cxnSp>
        <p:nvCxnSpPr>
          <p:cNvPr id="777" name="Google Shape;777;p7"/>
          <p:cNvCxnSpPr>
            <a:stCxn id="776" idx="3"/>
          </p:cNvCxnSpPr>
          <p:nvPr/>
        </p:nvCxnSpPr>
        <p:spPr>
          <a:xfrm rot="10800000" flipH="1">
            <a:off x="874988" y="3277845"/>
            <a:ext cx="504300" cy="2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8" name="Google Shape;778;p7"/>
          <p:cNvSpPr txBox="1"/>
          <p:nvPr/>
        </p:nvSpPr>
        <p:spPr>
          <a:xfrm>
            <a:off x="3108960" y="4139467"/>
            <a:ext cx="2323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&lt;tr&gt;</a:t>
            </a:r>
            <a:r>
              <a:rPr lang="en-IN"/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Row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&lt;th&gt;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 Cells inside &lt;thead&gt;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&lt;td&gt;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: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 Cell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 inside a row</a:t>
            </a:r>
            <a:endParaRPr/>
          </a:p>
        </p:txBody>
      </p:sp>
      <p:cxnSp>
        <p:nvCxnSpPr>
          <p:cNvPr id="779" name="Google Shape;779;p7"/>
          <p:cNvCxnSpPr/>
          <p:nvPr/>
        </p:nvCxnSpPr>
        <p:spPr>
          <a:xfrm rot="10800000">
            <a:off x="7548430" y="2120799"/>
            <a:ext cx="561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7"/>
          <p:cNvCxnSpPr/>
          <p:nvPr/>
        </p:nvCxnSpPr>
        <p:spPr>
          <a:xfrm rot="10800000">
            <a:off x="1272132" y="2065686"/>
            <a:ext cx="138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7"/>
          <p:cNvCxnSpPr/>
          <p:nvPr/>
        </p:nvCxnSpPr>
        <p:spPr>
          <a:xfrm flipH="1">
            <a:off x="3108938" y="1167000"/>
            <a:ext cx="28200" cy="1027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2" name="Google Shape;782;p7"/>
          <p:cNvSpPr txBox="1"/>
          <p:nvPr/>
        </p:nvSpPr>
        <p:spPr>
          <a:xfrm>
            <a:off x="2914729" y="972600"/>
            <a:ext cx="561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</a:t>
            </a:r>
            <a:r>
              <a:rPr lang="en-IN" sz="1100">
                <a:solidFill>
                  <a:srgbClr val="A5A5A5"/>
                </a:solidFill>
              </a:rPr>
              <a:t>h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  <p:cxnSp>
        <p:nvCxnSpPr>
          <p:cNvPr id="783" name="Google Shape;783;p7"/>
          <p:cNvCxnSpPr/>
          <p:nvPr/>
        </p:nvCxnSpPr>
        <p:spPr>
          <a:xfrm rot="10800000" flipH="1">
            <a:off x="2262575" y="3280250"/>
            <a:ext cx="900" cy="1447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4" name="Google Shape;784;p7"/>
          <p:cNvSpPr txBox="1"/>
          <p:nvPr/>
        </p:nvSpPr>
        <p:spPr>
          <a:xfrm>
            <a:off x="2098929" y="4728050"/>
            <a:ext cx="561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&lt;t</a:t>
            </a:r>
            <a:r>
              <a:rPr lang="en-IN" sz="1100">
                <a:solidFill>
                  <a:srgbClr val="A5A5A5"/>
                </a:solidFill>
              </a:rPr>
              <a:t>d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8060bc44e_0_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g88060bc44e_0_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Tables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g88060bc44e_0_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88060bc44e_0_1"/>
          <p:cNvSpPr txBox="1"/>
          <p:nvPr/>
        </p:nvSpPr>
        <p:spPr>
          <a:xfrm>
            <a:off x="407703" y="654279"/>
            <a:ext cx="189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HTML &lt;table&gt;</a:t>
            </a:r>
            <a:endParaRPr/>
          </a:p>
        </p:txBody>
      </p:sp>
      <p:graphicFrame>
        <p:nvGraphicFramePr>
          <p:cNvPr id="793" name="Google Shape;793;g88060bc44e_0_1"/>
          <p:cNvGraphicFramePr/>
          <p:nvPr/>
        </p:nvGraphicFramePr>
        <p:xfrm>
          <a:off x="2933438" y="1087075"/>
          <a:ext cx="3480200" cy="3981900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348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1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 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align=”right”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Fruit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Quantity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Oranges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ab3705579_0_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g8ab3705579_0_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Tables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g8ab3705579_0_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g8ab3705579_0_5"/>
          <p:cNvSpPr txBox="1"/>
          <p:nvPr/>
        </p:nvSpPr>
        <p:spPr>
          <a:xfrm>
            <a:off x="407699" y="654275"/>
            <a:ext cx="262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HTML &lt;table&gt; - rowspan</a:t>
            </a:r>
            <a:endParaRPr/>
          </a:p>
        </p:txBody>
      </p:sp>
      <p:graphicFrame>
        <p:nvGraphicFramePr>
          <p:cNvPr id="802" name="Google Shape;802;g8ab3705579_0_5"/>
          <p:cNvGraphicFramePr/>
          <p:nvPr/>
        </p:nvGraphicFramePr>
        <p:xfrm>
          <a:off x="2933438" y="1087075"/>
          <a:ext cx="3480200" cy="3981900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348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1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Fruit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Quantity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Is healthy?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9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rowspan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9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Healthy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Oranges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ab3705579_0_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8" name="Google Shape;808;g8ab3705579_0_1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Tables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g8ab3705579_0_1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8ab3705579_0_13"/>
          <p:cNvSpPr txBox="1"/>
          <p:nvPr/>
        </p:nvSpPr>
        <p:spPr>
          <a:xfrm>
            <a:off x="407699" y="654275"/>
            <a:ext cx="236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HTML &lt;table&gt; - colspan</a:t>
            </a:r>
            <a:endParaRPr/>
          </a:p>
        </p:txBody>
      </p:sp>
      <p:graphicFrame>
        <p:nvGraphicFramePr>
          <p:cNvPr id="811" name="Google Shape;811;g8ab3705579_0_13"/>
          <p:cNvGraphicFramePr/>
          <p:nvPr/>
        </p:nvGraphicFramePr>
        <p:xfrm>
          <a:off x="2933438" y="981500"/>
          <a:ext cx="3480200" cy="4027615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348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5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Fruit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Quantity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thead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Apples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Oranges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9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colspan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9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tbody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table</a:t>
                      </a:r>
                      <a:r>
                        <a:rPr lang="en-IN" sz="9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8060bc44e_0_71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88060bc44e_0_71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8" name="Google Shape;818;g88060bc44e_0_71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819" name="Google Shape;819;g88060bc44e_0_71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20" name="Google Shape;820;g88060bc44e_0_71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g88060bc44e_0_7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g88060bc44e_0_7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g88060bc44e_0_71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g88060bc44e_0_71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g88060bc44e_0_71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g88060bc44e_0_7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88060bc44e_0_71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define a table?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&lt;tabular&gt;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&lt;th&gt;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8060bc44e_0_73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88060bc44e_0_73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4" name="Google Shape;834;g88060bc44e_0_73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835" name="Google Shape;835;g88060bc44e_0_73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36" name="Google Shape;836;g88060bc44e_0_73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7" name="Google Shape;837;g88060bc44e_0_7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g88060bc44e_0_7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88060bc44e_0_73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88060bc44e_0_73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g88060bc44e_0_73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g88060bc44e_0_7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88060bc44e_0_733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define a table?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&lt;tabular&gt;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&lt;table&gt;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&lt;th&gt;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8060bc44e_0_74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88060bc44e_0_74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0" name="Google Shape;850;g88060bc44e_0_74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851" name="Google Shape;851;g88060bc44e_0_74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52" name="Google Shape;852;g88060bc44e_0_74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3" name="Google Shape;853;g88060bc44e_0_7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g88060bc44e_0_7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g88060bc44e_0_7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88060bc44e_0_74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g88060bc44e_0_74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g88060bc44e_0_7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88060bc44e_0_74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add a row to a table?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&lt;tr&gt;&lt;/tr&gt;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&lt;td&gt;&lt;/td&gt;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&lt;th&gt;&lt;/th&gt;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&lt;table&gt;&lt;/table&gt;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8060bc44e_0_7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88060bc44e_0_7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g88060bc44e_0_7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867" name="Google Shape;867;g88060bc44e_0_7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68" name="Google Shape;868;g88060bc44e_0_7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g88060bc44e_0_7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88060bc44e_0_7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88060bc44e_0_7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g88060bc44e_0_7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3" name="Google Shape;873;g88060bc44e_0_76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g88060bc44e_0_7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88060bc44e_0_763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add a row to a table?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&lt;tr&gt;&lt;/tr&gt;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&lt;td&gt;&lt;/td&gt;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&lt;th&gt;&lt;/th&gt;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&lt;table&gt;&lt;/table&gt;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9" b="7691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8" cy="4041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"/>
          <p:cNvSpPr txBox="1"/>
          <p:nvPr/>
        </p:nvSpPr>
        <p:spPr>
          <a:xfrm>
            <a:off x="696600" y="616850"/>
            <a:ext cx="31983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Elements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Rushabh Shah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7" name="Google Shape;6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7213" y="2676513"/>
            <a:ext cx="4676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8060bc44e_0_91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88060bc44e_0_91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2" name="Google Shape;882;g88060bc44e_0_91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883" name="Google Shape;883;g88060bc44e_0_91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84" name="Google Shape;884;g88060bc44e_0_91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5" name="Google Shape;885;g88060bc44e_0_9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88060bc44e_0_9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88060bc44e_0_91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g88060bc44e_0_91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g88060bc44e_0_91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g88060bc44e_0_9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g88060bc44e_0_917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align a table to the right?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 align=”right”&gt;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 right&gt;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&lt;align=”right” table&gt;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8060bc44e_0_93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88060bc44e_0_93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g88060bc44e_0_93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899" name="Google Shape;899;g88060bc44e_0_93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00" name="Google Shape;900;g88060bc44e_0_93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1" name="Google Shape;901;g88060bc44e_0_9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88060bc44e_0_9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88060bc44e_0_93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88060bc44e_0_93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5" name="Google Shape;905;g88060bc44e_0_93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g88060bc44e_0_9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88060bc44e_0_932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align a table to the right?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&lt;table align=”right”&gt;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&lt;table right&gt;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&lt;align=”right” table&gt;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8060bc44e_0_646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create the structure of all the HTML pages required for our project.)</a:t>
            </a:r>
            <a:endParaRPr sz="1200"/>
          </a:p>
        </p:txBody>
      </p:sp>
      <p:sp>
        <p:nvSpPr>
          <p:cNvPr id="913" name="Google Shape;913;g88060bc44e_0_6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pic>
        <p:nvPicPr>
          <p:cNvPr id="914" name="Google Shape;914;g88060bc44e_0_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88060bc44e_0_646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You can refer to the solution </a:t>
            </a:r>
            <a:r>
              <a:rPr lang="en-IN" sz="1200" u="sng">
                <a:solidFill>
                  <a:schemeClr val="hlink"/>
                </a:solidFill>
                <a:hlinkClick r:id="rId4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8060bc44e_0_39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921" name="Google Shape;921;g88060bc44e_0_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7" name="Google Shape;927;p8"/>
          <p:cNvSpPr txBox="1"/>
          <p:nvPr/>
        </p:nvSpPr>
        <p:spPr>
          <a:xfrm>
            <a:off x="349340" y="2141800"/>
            <a:ext cx="58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Lists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378" y="458575"/>
            <a:ext cx="2179126" cy="23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30" name="Google Shape;93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391" y="2482450"/>
            <a:ext cx="2754123" cy="18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Lists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7" name="Google Shape;937;p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9"/>
          <p:cNvSpPr txBox="1"/>
          <p:nvPr/>
        </p:nvSpPr>
        <p:spPr>
          <a:xfrm>
            <a:off x="407698" y="654275"/>
            <a:ext cx="289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ypes of </a:t>
            </a:r>
            <a:r>
              <a:rPr lang="en-IN">
                <a:solidFill>
                  <a:schemeClr val="lt1"/>
                </a:solidFill>
              </a:rPr>
              <a:t>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ists</a:t>
            </a:r>
            <a:endParaRPr/>
          </a:p>
        </p:txBody>
      </p:sp>
      <p:sp>
        <p:nvSpPr>
          <p:cNvPr id="939" name="Google Shape;939;p9"/>
          <p:cNvSpPr txBox="1"/>
          <p:nvPr/>
        </p:nvSpPr>
        <p:spPr>
          <a:xfrm>
            <a:off x="470975" y="1264175"/>
            <a:ext cx="34827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lists</a:t>
            </a:r>
            <a:r>
              <a:rPr lang="en-IN">
                <a:solidFill>
                  <a:schemeClr val="dk1"/>
                </a:solidFill>
              </a:rPr>
              <a:t>: </a:t>
            </a:r>
            <a:r>
              <a:rPr lang="en-IN" sz="1100">
                <a:solidFill>
                  <a:srgbClr val="A5A5A5"/>
                </a:solidFill>
              </a:rPr>
              <a:t>Th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IN" sz="1100">
                <a:solidFill>
                  <a:srgbClr val="A5A5A5"/>
                </a:solidFill>
              </a:rPr>
              <a:t>e 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are lists with numbers and alphabets.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0" name="Google Shape;940;p9"/>
          <p:cNvGraphicFramePr/>
          <p:nvPr/>
        </p:nvGraphicFramePr>
        <p:xfrm>
          <a:off x="4572000" y="1087063"/>
          <a:ext cx="4172000" cy="3744151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41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Ordered Lists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(2 tbsp)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(2 tbsp)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(2 tbsp)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(2 tbsp)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type=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(2 tbsp)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41" name="Google Shape;9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54" y="2259350"/>
            <a:ext cx="2754123" cy="18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8060bc44e_0_82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7" name="Google Shape;947;g88060bc44e_0_82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Lists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g88060bc44e_0_82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88060bc44e_0_821"/>
          <p:cNvSpPr txBox="1"/>
          <p:nvPr/>
        </p:nvSpPr>
        <p:spPr>
          <a:xfrm>
            <a:off x="407699" y="654275"/>
            <a:ext cx="279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ypes of </a:t>
            </a:r>
            <a:r>
              <a:rPr lang="en-IN">
                <a:solidFill>
                  <a:schemeClr val="lt1"/>
                </a:solidFill>
              </a:rPr>
              <a:t>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ists</a:t>
            </a:r>
            <a:endParaRPr/>
          </a:p>
        </p:txBody>
      </p:sp>
      <p:sp>
        <p:nvSpPr>
          <p:cNvPr id="950" name="Google Shape;950;g88060bc44e_0_821"/>
          <p:cNvSpPr txBox="1"/>
          <p:nvPr/>
        </p:nvSpPr>
        <p:spPr>
          <a:xfrm>
            <a:off x="470975" y="1264175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Unordered lists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100">
                <a:solidFill>
                  <a:srgbClr val="A5A5A5"/>
                </a:solidFill>
              </a:rPr>
              <a:t>These are li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sts with bullets and shapes.</a:t>
            </a:r>
            <a:b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1" name="Google Shape;951;g88060bc44e_0_821"/>
          <p:cNvGraphicFramePr/>
          <p:nvPr/>
        </p:nvGraphicFramePr>
        <p:xfrm>
          <a:off x="4495500" y="1325913"/>
          <a:ext cx="4235075" cy="3235325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42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5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Unordered Lists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style=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"list-style-type:disc;"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(65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style=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"list-style-type:square;"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(65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style=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"list-style-type:circle;"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(65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style=</a:t>
                      </a:r>
                      <a:r>
                        <a:rPr lang="en-IN" sz="9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"list-style-type:none;"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 (95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 (65 grams)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9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9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9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52" name="Google Shape;952;g88060bc44e_0_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03" y="1952425"/>
            <a:ext cx="2179126" cy="23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8060bc44e_0_82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8" name="Google Shape;958;g88060bc44e_0_82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Lists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g88060bc44e_0_82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88060bc44e_0_829"/>
          <p:cNvSpPr txBox="1"/>
          <p:nvPr/>
        </p:nvSpPr>
        <p:spPr>
          <a:xfrm>
            <a:off x="407698" y="654275"/>
            <a:ext cx="299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ypes of </a:t>
            </a:r>
            <a:r>
              <a:rPr lang="en-IN">
                <a:solidFill>
                  <a:schemeClr val="lt1"/>
                </a:solidFill>
              </a:rPr>
              <a:t>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ists</a:t>
            </a:r>
            <a:endParaRPr/>
          </a:p>
        </p:txBody>
      </p:sp>
      <p:sp>
        <p:nvSpPr>
          <p:cNvPr id="961" name="Google Shape;961;g88060bc44e_0_829"/>
          <p:cNvSpPr txBox="1"/>
          <p:nvPr/>
        </p:nvSpPr>
        <p:spPr>
          <a:xfrm>
            <a:off x="322225" y="1194988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 lists</a:t>
            </a:r>
            <a:r>
              <a:rPr lang="en-IN">
                <a:solidFill>
                  <a:schemeClr val="dk1"/>
                </a:solidFill>
              </a:rPr>
              <a:t>: </a:t>
            </a:r>
            <a:r>
              <a:rPr lang="en-IN" sz="1100">
                <a:solidFill>
                  <a:srgbClr val="A5A5A5"/>
                </a:solidFill>
              </a:rPr>
              <a:t>These are l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ists </a:t>
            </a:r>
            <a:r>
              <a:rPr lang="en-IN" sz="1100">
                <a:solidFill>
                  <a:srgbClr val="A5A5A5"/>
                </a:solidFill>
              </a:rPr>
              <a:t>that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defin</a:t>
            </a:r>
            <a:r>
              <a:rPr lang="en-IN" sz="1100">
                <a:solidFill>
                  <a:srgbClr val="A5A5A5"/>
                </a:solidFill>
              </a:rPr>
              <a:t>e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a list.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2" name="Google Shape;962;g88060bc44e_0_829"/>
          <p:cNvGraphicFramePr/>
          <p:nvPr/>
        </p:nvGraphicFramePr>
        <p:xfrm>
          <a:off x="4396225" y="1816100"/>
          <a:ext cx="4173100" cy="2041716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41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Description Lists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Flour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- 95 grams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Sugar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- 2 tbsp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8060bc44e_0_84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g88060bc44e_0_84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Lists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g88060bc44e_0_84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88060bc44e_0_847"/>
          <p:cNvSpPr txBox="1"/>
          <p:nvPr/>
        </p:nvSpPr>
        <p:spPr>
          <a:xfrm>
            <a:off x="407699" y="654275"/>
            <a:ext cx="264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ypes of </a:t>
            </a:r>
            <a:r>
              <a:rPr lang="en-IN">
                <a:solidFill>
                  <a:schemeClr val="lt1"/>
                </a:solidFill>
              </a:rPr>
              <a:t>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ists</a:t>
            </a:r>
            <a:endParaRPr/>
          </a:p>
        </p:txBody>
      </p:sp>
      <p:sp>
        <p:nvSpPr>
          <p:cNvPr id="971" name="Google Shape;971;g88060bc44e_0_847"/>
          <p:cNvSpPr txBox="1"/>
          <p:nvPr/>
        </p:nvSpPr>
        <p:spPr>
          <a:xfrm>
            <a:off x="322225" y="1194988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Nested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 lists</a:t>
            </a: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IN" sz="1100">
                <a:solidFill>
                  <a:schemeClr val="accent3"/>
                </a:solidFill>
              </a:rPr>
              <a:t>These are lists that contain another list.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2" name="Google Shape;972;g88060bc44e_0_847"/>
          <p:cNvGraphicFramePr/>
          <p:nvPr/>
        </p:nvGraphicFramePr>
        <p:xfrm>
          <a:off x="4205225" y="1875150"/>
          <a:ext cx="4419600" cy="2041716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Nested Lists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&lt;ul&gt;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Powders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Cocoa Powder (1/4 cup)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Baking Powder (2 tbsp)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8060bc44e_0_7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pic>
        <p:nvPicPr>
          <p:cNvPr id="978" name="Google Shape;978;g88060bc44e_0_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625" y="1915713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88060bc44e_0_778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add HTML Lists to our project wherever needed.)</a:t>
            </a:r>
            <a:endParaRPr sz="1200"/>
          </a:p>
        </p:txBody>
      </p:sp>
      <p:sp>
        <p:nvSpPr>
          <p:cNvPr id="980" name="Google Shape;980;g88060bc44e_0_778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You can refer to the solution </a:t>
            </a:r>
            <a:r>
              <a:rPr lang="en-IN" sz="12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"/>
          <p:cNvSpPr txBox="1"/>
          <p:nvPr/>
        </p:nvSpPr>
        <p:spPr>
          <a:xfrm>
            <a:off x="638175" y="654900"/>
            <a:ext cx="645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previous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class, we covered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793225" y="1400525"/>
            <a:ext cx="7362000" cy="29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-IN">
                <a:solidFill>
                  <a:srgbClr val="FFFFFF"/>
                </a:solidFill>
              </a:rPr>
              <a:t>f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ront-</a:t>
            </a:r>
            <a:r>
              <a:rPr lang="en-IN">
                <a:solidFill>
                  <a:srgbClr val="FFFFFF"/>
                </a:solidFill>
              </a:rPr>
              <a:t>e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IN">
                <a:solidFill>
                  <a:srgbClr val="FFFFFF"/>
                </a:solidFill>
              </a:rPr>
              <a:t>w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eb </a:t>
            </a:r>
            <a:r>
              <a:rPr lang="en-IN">
                <a:solidFill>
                  <a:srgbClr val="FFFFFF"/>
                </a:solidFill>
              </a:rPr>
              <a:t>d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evelopment?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create websites and web applications?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are the three ingredients </a:t>
            </a:r>
            <a:r>
              <a:rPr lang="en-IN">
                <a:solidFill>
                  <a:srgbClr val="FFFFFF"/>
                </a:solidFill>
              </a:rPr>
              <a:t>of 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website?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the world of HTML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8060bc44e_0_88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g88060bc44e_0_88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g88060bc44e_0_88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988" name="Google Shape;988;g88060bc44e_0_88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89" name="Google Shape;989;g88060bc44e_0_88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g88060bc44e_0_8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g88060bc44e_0_8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g88060bc44e_0_88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g88060bc44e_0_88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7(10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4" name="Google Shape;994;g88060bc44e_0_88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g88060bc44e_0_8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88060bc44e_0_887"/>
          <p:cNvSpPr txBox="1"/>
          <p:nvPr/>
        </p:nvSpPr>
        <p:spPr>
          <a:xfrm>
            <a:off x="961525" y="1710375"/>
            <a:ext cx="63510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create a bulleted list?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&lt;ol&gt;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8060bc44e_0_90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g88060bc44e_0_90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3" name="Google Shape;1003;g88060bc44e_0_90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1004" name="Google Shape;1004;g88060bc44e_0_90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05" name="Google Shape;1005;g88060bc44e_0_90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6" name="Google Shape;1006;g88060bc44e_0_9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g88060bc44e_0_9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g88060bc44e_0_90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88060bc44e_0_90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g88060bc44e_0_90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g88060bc44e_0_9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88060bc44e_0_902"/>
          <p:cNvSpPr txBox="1"/>
          <p:nvPr/>
        </p:nvSpPr>
        <p:spPr>
          <a:xfrm>
            <a:off x="961525" y="1710375"/>
            <a:ext cx="64749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create a bulleted list?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&lt;ol&gt;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8060bc44e_0_99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g88060bc44e_0_99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9" name="Google Shape;1019;g88060bc44e_0_99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1020" name="Google Shape;1020;g88060bc44e_0_99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21" name="Google Shape;1021;g88060bc44e_0_99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2" name="Google Shape;1022;g88060bc44e_0_9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g88060bc44e_0_9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g88060bc44e_0_99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g88060bc44e_0_99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8(10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g88060bc44e_0_99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g88060bc44e_0_9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88060bc44e_0_993"/>
          <p:cNvSpPr txBox="1"/>
          <p:nvPr/>
        </p:nvSpPr>
        <p:spPr>
          <a:xfrm>
            <a:off x="961525" y="1710375"/>
            <a:ext cx="63510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lists can be created using &lt;ol&gt;?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Numbered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Bulleted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Ordered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8060bc44e_0_100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88060bc44e_0_100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5" name="Google Shape;1035;g88060bc44e_0_100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1036" name="Google Shape;1036;g88060bc44e_0_100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37" name="Google Shape;1037;g88060bc44e_0_100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8" name="Google Shape;1038;g88060bc44e_0_10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g88060bc44e_0_10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g88060bc44e_0_100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g88060bc44e_0_100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2" name="Google Shape;1042;g88060bc44e_0_100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g88060bc44e_0_10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88060bc44e_0_1008"/>
          <p:cNvSpPr txBox="1"/>
          <p:nvPr/>
        </p:nvSpPr>
        <p:spPr>
          <a:xfrm>
            <a:off x="961525" y="1710375"/>
            <a:ext cx="64749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lists can be created using &lt;ol&gt;?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Numbered list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Bulleted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Ordered list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list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13"/>
          <p:cNvSpPr txBox="1"/>
          <p:nvPr/>
        </p:nvSpPr>
        <p:spPr>
          <a:xfrm>
            <a:off x="349340" y="2141800"/>
            <a:ext cx="58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Select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871" y="841075"/>
            <a:ext cx="2613328" cy="3461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88060bc44e_0_79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8" name="Google Shape;1058;g88060bc44e_0_79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</a:t>
            </a: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9" name="Google Shape;1059;g88060bc44e_0_79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0" name="Google Shape;1060;g88060bc44e_0_791"/>
          <p:cNvGraphicFramePr/>
          <p:nvPr/>
        </p:nvGraphicFramePr>
        <p:xfrm>
          <a:off x="2023775" y="1667888"/>
          <a:ext cx="5096450" cy="2427288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50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HTML Select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select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          </a:ext>
                          </a:extLst>
                        </a:rPr>
                        <a:t>name=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          </a:ext>
                          </a:extLst>
                        </a:rPr>
                        <a:t>"choose"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value=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"choice1"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          </a:ext>
                          </a:extLst>
                        </a:rPr>
                        <a:t>Choice 1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value=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"choice2"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Choice 2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value=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"choice3"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Choice 3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option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select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88060bc44e_0_7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pic>
        <p:nvPicPr>
          <p:cNvPr id="1066" name="Google Shape;1066;g88060bc44e_0_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925" y="189628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88060bc44e_0_784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add HTML Select to our project wherever needed.)</a:t>
            </a:r>
            <a:endParaRPr sz="1200"/>
          </a:p>
        </p:txBody>
      </p:sp>
      <p:sp>
        <p:nvSpPr>
          <p:cNvPr id="1068" name="Google Shape;1068;g88060bc44e_0_784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You can refer to the solution </a:t>
            </a:r>
            <a:r>
              <a:rPr lang="en-IN" sz="12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8060bc44e_0_165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88060bc44e_0_165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g88060bc44e_0_165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1076" name="Google Shape;1076;g88060bc44e_0_165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77" name="Google Shape;1077;g88060bc44e_0_165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8" name="Google Shape;1078;g88060bc44e_0_16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g88060bc44e_0_16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g88060bc44e_0_165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88060bc44e_0_165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9(10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g88060bc44e_0_165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g88060bc44e_0_16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g88060bc44e_0_1657"/>
          <p:cNvSpPr txBox="1"/>
          <p:nvPr/>
        </p:nvSpPr>
        <p:spPr>
          <a:xfrm>
            <a:off x="1037725" y="1710375"/>
            <a:ext cx="63510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create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a dropdown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&lt;list&gt;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&lt;dropdown&gt;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&lt;select&gt;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8060bc44e_0_167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88060bc44e_0_167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1" name="Google Shape;1091;g88060bc44e_0_167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1092" name="Google Shape;1092;g88060bc44e_0_167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93" name="Google Shape;1093;g88060bc44e_0_167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4" name="Google Shape;1094;g88060bc44e_0_16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g88060bc44e_0_16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g88060bc44e_0_167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g88060bc44e_0_167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g88060bc44e_0_167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g88060bc44e_0_16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g88060bc44e_0_1672"/>
          <p:cNvSpPr txBox="1"/>
          <p:nvPr/>
        </p:nvSpPr>
        <p:spPr>
          <a:xfrm>
            <a:off x="961525" y="1710375"/>
            <a:ext cx="64749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create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a dropdown list?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&lt;list&gt;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&lt;dropdown&gt;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&lt;select&gt;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6" name="Google Shape;1106;p20"/>
          <p:cNvSpPr txBox="1"/>
          <p:nvPr/>
        </p:nvSpPr>
        <p:spPr>
          <a:xfrm>
            <a:off x="349340" y="2141800"/>
            <a:ext cx="58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HTML iFrame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2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8060bc44e_0_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88060bc44e_0_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g88060bc44e_0_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644" name="Google Shape;644;g88060bc44e_0_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45" name="Google Shape;645;g88060bc44e_0_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g88060bc44e_0_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88060bc44e_0_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88060bc44e_0_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88060bc44e_0_9"/>
          <p:cNvSpPr txBox="1"/>
          <p:nvPr/>
        </p:nvSpPr>
        <p:spPr>
          <a:xfrm>
            <a:off x="642167" y="3937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g88060bc44e_0_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g88060bc44e_0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88060bc44e_0_9"/>
          <p:cNvSpPr txBox="1"/>
          <p:nvPr/>
        </p:nvSpPr>
        <p:spPr>
          <a:xfrm>
            <a:off x="961525" y="14817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in the blanks.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&lt;span&gt; is a/an ____ element and &lt;div&gt; is a/an ____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block,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inline, block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block, block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inline,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8060bc44e_0_102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g88060bc44e_0_102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</a:t>
            </a: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iFrame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4" name="Google Shape;1114;g88060bc44e_0_102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15" name="Google Shape;1115;g88060bc44e_0_1025"/>
          <p:cNvGraphicFramePr/>
          <p:nvPr/>
        </p:nvGraphicFramePr>
        <p:xfrm>
          <a:off x="1528013" y="1816100"/>
          <a:ext cx="6087975" cy="1848930"/>
        </p:xfrm>
        <a:graphic>
          <a:graphicData uri="http://schemas.openxmlformats.org/drawingml/2006/table">
            <a:tbl>
              <a:tblPr>
                <a:noFill/>
                <a:tableStyleId>{CDD4C63E-4916-460B-AD6E-9764E4A239D3}</a:tableStyleId>
              </a:tblPr>
              <a:tblGrid>
                <a:gridCol w="608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iFrame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iframe embeds another webpage in the current webpage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iframe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src=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"https://www.google.com/"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          </a:ext>
                          </a:extLst>
                        </a:rPr>
                        <a:t>title=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          </a:ext>
                          </a:extLst>
                        </a:rPr>
                        <a:t>"Google"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iframe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16" name="Google Shape;1116;g88060bc44e_0_1025"/>
          <p:cNvSpPr txBox="1"/>
          <p:nvPr/>
        </p:nvSpPr>
        <p:spPr>
          <a:xfrm>
            <a:off x="3375900" y="4781825"/>
            <a:ext cx="23922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/>
              <a:t>You can read more about it </a:t>
            </a:r>
            <a:r>
              <a:rPr lang="en-IN" sz="11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IN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8060bc44e_0_16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pic>
        <p:nvPicPr>
          <p:cNvPr id="1122" name="Google Shape;1122;g88060bc44e_0_1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925" y="189628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g88060bc44e_0_1642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add all the images and anchors to our pages.)</a:t>
            </a:r>
            <a:endParaRPr sz="1200"/>
          </a:p>
        </p:txBody>
      </p:sp>
      <p:sp>
        <p:nvSpPr>
          <p:cNvPr id="1124" name="Google Shape;1124;g88060bc44e_0_1642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You can refer to the solution </a:t>
            </a:r>
            <a:r>
              <a:rPr lang="en-IN" sz="12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8060bc44e_0_168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g88060bc44e_0_168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1" name="Google Shape;1131;g88060bc44e_0_168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1132" name="Google Shape;1132;g88060bc44e_0_168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Practice in teams of 4 students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Industry expert mentoring to learn better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Get personalised feedback for improvements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g88060bc44e_0_168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g88060bc44e_0_16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g88060bc44e_0_16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88060bc44e_0_168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g88060bc44e_0_168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10(10 Sec)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g88060bc44e_0_168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g88060bc44e_0_16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g88060bc44e_0_1687"/>
          <p:cNvSpPr txBox="1"/>
          <p:nvPr/>
        </p:nvSpPr>
        <p:spPr>
          <a:xfrm>
            <a:off x="961525" y="1710375"/>
            <a:ext cx="63510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display a web page within another web page?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&lt;span&gt;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&lt;iframe&gt;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8060bc44e_0_170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g88060bc44e_0_170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7" name="Google Shape;1147;g88060bc44e_0_170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1148" name="Google Shape;1148;g88060bc44e_0_170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49" name="Google Shape;1149;g88060bc44e_0_170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0" name="Google Shape;1150;g88060bc44e_0_17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g88060bc44e_0_17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g88060bc44e_0_170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g88060bc44e_0_170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4" name="Google Shape;1154;g88060bc44e_0_170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g88060bc44e_0_17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g88060bc44e_0_1702"/>
          <p:cNvSpPr txBox="1"/>
          <p:nvPr/>
        </p:nvSpPr>
        <p:spPr>
          <a:xfrm>
            <a:off x="961525" y="1710375"/>
            <a:ext cx="64749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 used to display a web page within another web page?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&lt;span&gt;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&lt;iframe&gt;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8060bc44e_0_1032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1162" name="Google Shape;1162;g88060bc44e_0_10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1163" name="Google Shape;1163;g88060bc44e_0_1032"/>
          <p:cNvSpPr txBox="1"/>
          <p:nvPr/>
        </p:nvSpPr>
        <p:spPr>
          <a:xfrm>
            <a:off x="467250" y="979750"/>
            <a:ext cx="4203300" cy="3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Write a program that consists of the following four &lt;div&gt; tags: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-IN" sz="1200">
                <a:solidFill>
                  <a:srgbClr val="FFFFFF"/>
                </a:solidFill>
              </a:rPr>
              <a:t>The first div with text ‘container1’ consists of an ordered list with items - HTML, CSS, JavaScript.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-IN" sz="1200">
                <a:solidFill>
                  <a:srgbClr val="FFFFFF"/>
                </a:solidFill>
              </a:rPr>
              <a:t>The second div with text ‘container2’ consists of a dropdown, which has three options: upgrad, Google and Instagram.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-IN" sz="1200">
                <a:solidFill>
                  <a:srgbClr val="FFFFFF"/>
                </a:solidFill>
              </a:rPr>
              <a:t>The third div with text ‘container3’ consists of a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3"/>
                  </a:ext>
                </a:extLst>
              </a:rPr>
              <a:t>paragraph</a:t>
            </a:r>
            <a:r>
              <a:rPr lang="en-IN" sz="1200">
                <a:solidFill>
                  <a:srgbClr val="FFFFFF"/>
                </a:solidFill>
              </a:rPr>
              <a:t> with text ‘External webpage’.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-IN" sz="1200">
                <a:solidFill>
                  <a:srgbClr val="FFFFFF"/>
                </a:solidFill>
              </a:rPr>
              <a:t>The fourth div with text ‘container4’ consists of an embedded page, </a:t>
            </a:r>
            <a:r>
              <a:rPr lang="en-IN" sz="1050" u="sng"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https://www.upgrad.com/</a:t>
            </a:r>
            <a:r>
              <a:rPr lang="en-IN" sz="1200">
                <a:solidFill>
                  <a:schemeClr val="lt1"/>
                </a:solidFill>
              </a:rPr>
              <a:t>,</a:t>
            </a: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IN" sz="1200">
                <a:solidFill>
                  <a:srgbClr val="FFFFFF"/>
                </a:solidFill>
              </a:rPr>
              <a:t>of height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4"/>
                  </a:ext>
                </a:extLst>
              </a:rPr>
              <a:t>450</a:t>
            </a:r>
            <a:r>
              <a:rPr lang="en-IN" sz="1200">
                <a:solidFill>
                  <a:srgbClr val="FFFFFF"/>
                </a:solidFill>
              </a:rPr>
              <a:t> and width 700.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rgbClr val="FFFFFF"/>
                </a:solidFill>
              </a:rPr>
              <a:t>Your page should look like the one shown in this image.</a:t>
            </a:r>
            <a:endParaRPr sz="12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You can find the stub code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You can find the solution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164" name="Google Shape;1164;g88060bc44e_0_1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300" y="979750"/>
            <a:ext cx="4203300" cy="38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0" name="Google Shape;1170;p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1" name="Google Shape;1171;p14"/>
          <p:cNvSpPr txBox="1"/>
          <p:nvPr/>
        </p:nvSpPr>
        <p:spPr>
          <a:xfrm>
            <a:off x="638175" y="65490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4"/>
          <p:cNvSpPr txBox="1"/>
          <p:nvPr/>
        </p:nvSpPr>
        <p:spPr>
          <a:xfrm>
            <a:off x="743650" y="1437700"/>
            <a:ext cx="75603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You can create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tables using &lt;table&gt;, &lt;tr&gt;, &lt;td&gt; and &lt;th&gt; tags.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Lists can be ordered (with numbers</a:t>
            </a:r>
            <a:r>
              <a:rPr lang="en-IN">
                <a:solidFill>
                  <a:schemeClr val="lt1"/>
                </a:solidFill>
              </a:rPr>
              <a:t> or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alphabets), unordered (with bullets or shapes) or c</a:t>
            </a:r>
            <a:r>
              <a:rPr lang="en-IN">
                <a:solidFill>
                  <a:schemeClr val="lt1"/>
                </a:solidFill>
              </a:rPr>
              <a:t>an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be descrip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tion</a:t>
            </a:r>
            <a:r>
              <a:rPr lang="en-IN">
                <a:solidFill>
                  <a:schemeClr val="lt1"/>
                </a:solidFill>
              </a:rPr>
              <a:t> lists using &lt;ol&gt;, &lt;ul&gt; and &lt;dl&gt; tags respectively.</a:t>
            </a:r>
            <a:endParaRPr sz="1400" b="0" i="0" u="none" strike="noStrike" cap="none">
              <a:solidFill>
                <a:schemeClr val="lt1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We can also create nested lists.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You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can create dropdown</a:t>
            </a:r>
            <a:r>
              <a:rPr lang="en-IN">
                <a:solidFill>
                  <a:schemeClr val="lt1"/>
                </a:solidFill>
              </a:rPr>
              <a:t> lists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using &lt;select&gt; and &lt;option&gt; tags.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display a web page </a:t>
            </a:r>
            <a:r>
              <a:rPr lang="en-IN">
                <a:solidFill>
                  <a:schemeClr val="lt1"/>
                </a:solidFill>
              </a:rPr>
              <a:t>in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n-IN">
                <a:solidFill>
                  <a:schemeClr val="lt1"/>
                </a:solidFill>
              </a:rPr>
              <a:t>other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 page using </a:t>
            </a:r>
            <a:r>
              <a:rPr lang="en-IN">
                <a:solidFill>
                  <a:schemeClr val="lt1"/>
                </a:solidFill>
              </a:rPr>
              <a:t>&lt;iframe&gt; tag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8060bc44e_0_810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178" name="Google Shape;1178;g88060bc44e_0_8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8060bc44e_1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4" name="Google Shape;1184;g88060bc44e_1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  <p:sp>
        <p:nvSpPr>
          <p:cNvPr id="1185" name="Google Shape;1185;g88060bc44e_1_0"/>
          <p:cNvSpPr txBox="1"/>
          <p:nvPr/>
        </p:nvSpPr>
        <p:spPr>
          <a:xfrm>
            <a:off x="638175" y="6549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to Complete After Today’s Session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g88060bc44e_1_0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7" name="Google Shape;1187;g88060bc44e_1_0"/>
          <p:cNvGraphicFramePr/>
          <p:nvPr/>
        </p:nvGraphicFramePr>
        <p:xfrm>
          <a:off x="3195813" y="1936675"/>
          <a:ext cx="2752375" cy="1270125"/>
        </p:xfrm>
        <a:graphic>
          <a:graphicData uri="http://schemas.openxmlformats.org/drawingml/2006/table">
            <a:tbl>
              <a:tblPr>
                <a:noFill/>
                <a:tableStyleId>{254C2572-8665-43DC-AAD1-BDCE5B3F5317}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MCQs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Project: Checkpoint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3" name="Google Shape;1193;p1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p15"/>
          <p:cNvSpPr txBox="1"/>
          <p:nvPr/>
        </p:nvSpPr>
        <p:spPr>
          <a:xfrm>
            <a:off x="638175" y="654900"/>
            <a:ext cx="58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next class, you will learn...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5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forms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How to a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dd the </a:t>
            </a:r>
            <a:r>
              <a:rPr lang="en-IN">
                <a:solidFill>
                  <a:schemeClr val="lt1"/>
                </a:solidFill>
              </a:rPr>
              <a:t>‘L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ogin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features to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y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website?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1" name="Google Shape;12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6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16"/>
          <p:cNvSpPr txBox="1">
            <a:spLocks noGrp="1"/>
          </p:cNvSpPr>
          <p:nvPr>
            <p:ph type="sldNum" idx="12"/>
          </p:nvPr>
        </p:nvSpPr>
        <p:spPr>
          <a:xfrm>
            <a:off x="6678951" y="45949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8060bc44e_0_2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88060bc44e_0_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g88060bc44e_0_2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660" name="Google Shape;660;g88060bc44e_0_2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61" name="Google Shape;661;g88060bc44e_0_2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g88060bc44e_0_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88060bc44e_0_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88060bc44e_0_2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88060bc44e_0_24"/>
          <p:cNvSpPr txBox="1"/>
          <p:nvPr/>
        </p:nvSpPr>
        <p:spPr>
          <a:xfrm>
            <a:off x="642167" y="3937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g88060bc44e_0_2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g88060bc44e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88060bc44e_0_24"/>
          <p:cNvSpPr txBox="1"/>
          <p:nvPr/>
        </p:nvSpPr>
        <p:spPr>
          <a:xfrm>
            <a:off x="961525" y="14817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in the blanks.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&lt;span&gt; is a/an ____ element and &lt;div&gt; is a/an ____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block,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inline, block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block, block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inline, inline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8060bc44e_0_68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88060bc44e_0_68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5" name="Google Shape;675;g88060bc44e_0_68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676" name="Google Shape;676;g88060bc44e_0_68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77" name="Google Shape;677;g88060bc44e_0_68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8" name="Google Shape;678;g88060bc44e_0_6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88060bc44e_0_6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88060bc44e_0_68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88060bc44e_0_68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g88060bc44e_0_68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g88060bc44e_0_6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88060bc44e_0_68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is/are empty tags?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 nay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&lt;img&gt;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8060bc44e_0_70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88060bc44e_0_70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g88060bc44e_0_70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692" name="Google Shape;692;g88060bc44e_0_70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93" name="Google Shape;693;g88060bc44e_0_70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g88060bc44e_0_7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88060bc44e_0_7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88060bc44e_0_70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88060bc44e_0_70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g88060bc44e_0_70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g88060bc44e_0_7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88060bc44e_0_703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tags is/are empty tags?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 may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&lt;img&gt;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&lt;br&gt;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8060bc44e_0_9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88060bc44e_0_9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g88060bc44e_0_9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708" name="Google Shape;708;g88060bc44e_0_9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9" name="Google Shape;709;g88060bc44e_0_9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g88060bc44e_0_9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88060bc44e_0_9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88060bc44e_0_9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88060bc44e_0_9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g88060bc44e_0_96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g88060bc44e_0_9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88060bc44e_0_963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properties of &lt;div&gt;?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 may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group HTML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to create divisions on a web page.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mandatory to close the &lt;div&gt;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behaves like a container.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8060bc44e_0_97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88060bc44e_0_97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g88060bc44e_0_97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724" name="Google Shape;724;g88060bc44e_0_97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25" name="Google Shape;725;g88060bc44e_0_97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g88060bc44e_0_9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88060bc44e_0_9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88060bc44e_0_97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88060bc44e_0_97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g88060bc44e_0_97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g88060bc44e_0_9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88060bc44e_0_978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properties of &lt;div&gt;?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Multiple option may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used to group HTML elements.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used to create divisions on a web page.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mandatory to close the &lt;div&gt;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behaves like a container.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2942</Words>
  <Application>Microsoft Office PowerPoint</Application>
  <PresentationFormat>On-screen Show (16:9)</PresentationFormat>
  <Paragraphs>515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Proxima Nova</vt:lpstr>
      <vt:lpstr>Consolas</vt:lpstr>
      <vt:lpstr>Calibri</vt:lpstr>
      <vt:lpstr>Arial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 (We shall create the structure of all the HTML pages required for our project.)</vt:lpstr>
      <vt:lpstr>Doubt Clearance (5 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 (We shall add HTML Lists to our project wherever needed.)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 (We shall add HTML Select to our project wherever needed.)</vt:lpstr>
      <vt:lpstr>PowerPoint Presentation</vt:lpstr>
      <vt:lpstr>PowerPoint Presentation</vt:lpstr>
      <vt:lpstr>PowerPoint Presentation</vt:lpstr>
      <vt:lpstr>PowerPoint Presentation</vt:lpstr>
      <vt:lpstr>Project Work  (We shall add all the images and anchors to our pages.)</vt:lpstr>
      <vt:lpstr>PowerPoint Presentation</vt:lpstr>
      <vt:lpstr>PowerPoint Presentation</vt:lpstr>
      <vt:lpstr>Hands-On Exercise (3 min)</vt:lpstr>
      <vt:lpstr>PowerPoint Presentation</vt:lpstr>
      <vt:lpstr>Doubt Clearance (5 min)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Prachi Agrawal</cp:lastModifiedBy>
  <cp:revision>1</cp:revision>
  <dcterms:created xsi:type="dcterms:W3CDTF">2019-01-02T10:18:22Z</dcterms:created>
  <dcterms:modified xsi:type="dcterms:W3CDTF">2020-07-01T10:16:48Z</dcterms:modified>
</cp:coreProperties>
</file>